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6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Inknut Antiqua Medium" charset="1" panose="00000600000000000000"/>
      <p:regular r:id="rId14"/>
    </p:embeddedFont>
    <p:embeddedFont>
      <p:font typeface="Inknut Antiqua Medium Bold" charset="1" panose="00000700000000000000"/>
      <p:regular r:id="rId15"/>
    </p:embeddedFont>
    <p:embeddedFont>
      <p:font typeface="Muli Bold" charset="1" panose="00000800000000000000"/>
      <p:regular r:id="rId16"/>
    </p:embeddedFont>
    <p:embeddedFont>
      <p:font typeface="Muli Bold Bold" charset="1" panose="00000900000000000000"/>
      <p:regular r:id="rId17"/>
    </p:embeddedFont>
    <p:embeddedFont>
      <p:font typeface="Muli Bold Italics" charset="1" panose="00000800000000000000"/>
      <p:regular r:id="rId18"/>
    </p:embeddedFont>
    <p:embeddedFont>
      <p:font typeface="Muli Bold Bold Italics" charset="1" panose="00000900000000000000"/>
      <p:regular r:id="rId19"/>
    </p:embeddedFont>
    <p:embeddedFont>
      <p:font typeface="Muli Regular" charset="1" panose="00000500000000000000"/>
      <p:regular r:id="rId20"/>
    </p:embeddedFont>
    <p:embeddedFont>
      <p:font typeface="Muli Regular Bold" charset="1" panose="00000700000000000000"/>
      <p:regular r:id="rId21"/>
    </p:embeddedFont>
    <p:embeddedFont>
      <p:font typeface="Muli Regular Italics" charset="1" panose="00000500000000000000"/>
      <p:regular r:id="rId22"/>
    </p:embeddedFont>
    <p:embeddedFont>
      <p:font typeface="Muli Regular Bold Italics" charset="1" panose="00000700000000000000"/>
      <p:regular r:id="rId23"/>
    </p:embeddedFont>
    <p:embeddedFont>
      <p:font typeface="Space Mono" charset="1" panose="02000509040000020004"/>
      <p:regular r:id="rId24"/>
    </p:embeddedFont>
    <p:embeddedFont>
      <p:font typeface="Space Mono Bold" charset="1" panose="02000809030000020004"/>
      <p:regular r:id="rId25"/>
    </p:embeddedFont>
    <p:embeddedFont>
      <p:font typeface="Space Mono Italics" charset="1" panose="02000509090000090004"/>
      <p:regular r:id="rId26"/>
    </p:embeddedFont>
    <p:embeddedFont>
      <p:font typeface="Space Mono Bold Italics" charset="1" panose="0200080904000009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notesMasters/notesMaster1.xml" Type="http://schemas.openxmlformats.org/officeDocument/2006/relationships/notesMaster"/><Relationship Id="rId47" Target="theme/theme2.xml" Type="http://schemas.openxmlformats.org/officeDocument/2006/relationships/theme"/><Relationship Id="rId48" Target="notesSlides/notesSlide1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Kemampuan 1</a:t>
            </a:r>
          </a:p>
          <a:p>
            <a:pPr lvl="0"/>
            <a:r>
              <a:rPr lang="en-US"/>
              <a:t>Ketika kita memiliki siklus update ML model dalam aplikasi software, bagaimana siklus memperbaharui atau memodifikasi model itu dapat dilakukan dengan metode yang ter standarisasi, sehingga dapat dilakukan dengan mudah</a:t>
            </a:r>
          </a:p>
          <a:p>
            <a:pPr lvl="0"/>
            <a:r>
              <a:rPr lang="en-US"/>
              <a:t>Kemampuan 2</a:t>
            </a:r>
          </a:p>
          <a:p>
            <a:pPr lvl="0"/>
            <a:r>
              <a:rPr lang="en-US"/>
              <a:t>Ketika kita membuat/menguji model untuk mengukur kemampuan model dalam kasus nyata, kita ingin kemampuan tersebut dapat diinterpretasi dengan mudah </a:t>
            </a:r>
          </a:p>
          <a:p>
            <a:pPr lvl="0"/>
            <a:r>
              <a:rPr lang="en-US"/>
              <a:t>Kemampuan 3</a:t>
            </a:r>
          </a:p>
          <a:p>
            <a:pPr lvl="0"/>
            <a:r>
              <a:rPr lang="en-US"/>
              <a:t>ketika kita memiliki kebutuhan model yang dinamis terhadap kondisi aktual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jpe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05785" y="3508418"/>
            <a:ext cx="6450066" cy="4618896"/>
            <a:chOff x="0" y="0"/>
            <a:chExt cx="1835257" cy="131422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r="r" b="b" t="t" l="l"/>
              <a:pathLst>
                <a:path h="1314229" w="1835257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-1247112"/>
            <a:ext cx="2151110" cy="20005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8997">
            <a:off x="13325123" y="1331362"/>
            <a:ext cx="2629673" cy="107816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9405785" y="2113389"/>
            <a:ext cx="6444243" cy="3418474"/>
            <a:chOff x="0" y="0"/>
            <a:chExt cx="1833600" cy="97266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833600" cy="972669"/>
            </a:xfrm>
            <a:custGeom>
              <a:avLst/>
              <a:gdLst/>
              <a:ahLst/>
              <a:cxnLst/>
              <a:rect r="r" b="b" t="t" l="l"/>
              <a:pathLst>
                <a:path h="972669" w="1833600">
                  <a:moveTo>
                    <a:pt x="1709140" y="972669"/>
                  </a:moveTo>
                  <a:lnTo>
                    <a:pt x="124460" y="972669"/>
                  </a:lnTo>
                  <a:cubicBezTo>
                    <a:pt x="55880" y="972669"/>
                    <a:pt x="0" y="916789"/>
                    <a:pt x="0" y="8482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848209"/>
                  </a:lnTo>
                  <a:cubicBezTo>
                    <a:pt x="1833600" y="916789"/>
                    <a:pt x="1777721" y="972669"/>
                    <a:pt x="1709140" y="972669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64580" y="4272520"/>
            <a:ext cx="2692088" cy="110375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6701427"/>
            <a:ext cx="2151110" cy="200053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028700" y="2447736"/>
            <a:ext cx="6217302" cy="4132597"/>
            <a:chOff x="0" y="0"/>
            <a:chExt cx="8289736" cy="551012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33350"/>
              <a:ext cx="8289736" cy="2650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143"/>
                </a:lnSpc>
              </a:pPr>
              <a:r>
                <a:rPr lang="en-US" sz="13767" spc="-137">
                  <a:solidFill>
                    <a:srgbClr val="FFFFFF"/>
                  </a:solidFill>
                  <a:latin typeface="Muli Bold"/>
                </a:rPr>
                <a:t>MLOps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324546"/>
              <a:ext cx="8289736" cy="2185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Muli Regular"/>
                </a:rPr>
                <a:t>Praktek implementasi kerangka CI/CD dalam manajemen model Machine Learning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58379" y="3729390"/>
            <a:ext cx="7984363" cy="45111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-1237587"/>
            <a:ext cx="2151110" cy="2000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8997">
            <a:off x="13325123" y="1331362"/>
            <a:ext cx="2629673" cy="10781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51912" y="7882898"/>
            <a:ext cx="2692088" cy="11037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6701427"/>
            <a:ext cx="2151110" cy="20005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3399" r="0" b="8898"/>
          <a:stretch>
            <a:fillRect/>
          </a:stretch>
        </p:blipFill>
        <p:spPr>
          <a:xfrm flipH="false" flipV="false" rot="0">
            <a:off x="1948829" y="1983897"/>
            <a:ext cx="14558295" cy="61512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55289" y="1430404"/>
            <a:ext cx="7082849" cy="7084560"/>
            <a:chOff x="0" y="0"/>
            <a:chExt cx="9443798" cy="944608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82611"/>
              <a:ext cx="9443798" cy="1944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MLOps bertujuan untuk mempusatkan siklus rilis Machine Learning dan Aplikasi Software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Kemampuan</a:t>
              </a: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 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192289"/>
              <a:ext cx="9443798" cy="2607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MLOps memampukan pengetesan otomatis pada artefak Machine Learning (validasi data, pengetesan model ML, dan pengetesan model ML yang terintegrasi)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243003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Kemampuan</a:t>
              </a: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 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165739"/>
              <a:ext cx="9443798" cy="1280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MLOps memampukan pengaplikasian prinsip agile pada ML project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216453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Kemampuan</a:t>
              </a: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 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1340886"/>
            <a:ext cx="5736313" cy="7244546"/>
            <a:chOff x="0" y="0"/>
            <a:chExt cx="7648418" cy="965939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6200"/>
              <a:ext cx="7648418" cy="1386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Pengenalan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29489"/>
              <a:ext cx="6167885" cy="7829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uli Regular"/>
                </a:rPr>
                <a:t>Sebagai bidang yang sedang berkembang, MLOps dengan cepat mendapat perhatian diantara rekan-rekan Data Scientist, ML Engineers, dan AI enthusiast. MLOps memiliki perbedaan dengan software engineering dengan membawa kemampuan sebagai berikut: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48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6643153" y="6938312"/>
            <a:ext cx="3054598" cy="41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48CD"/>
                </a:solidFill>
                <a:latin typeface="Space Mono"/>
              </a:rPr>
              <a:t>PITCH DECK V 1.0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16475" y="829571"/>
            <a:ext cx="9210261" cy="7868918"/>
            <a:chOff x="0" y="0"/>
            <a:chExt cx="3807918" cy="325335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255289" y="1430404"/>
            <a:ext cx="7082849" cy="7084560"/>
            <a:chOff x="0" y="0"/>
            <a:chExt cx="9443798" cy="944608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882611"/>
              <a:ext cx="9443798" cy="2607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MLOps memampukan model ML dan dataset untuk membuat model tersebut sebagai first-class citizen dalam sistem CI/CD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Kemampuan</a:t>
              </a: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 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856061"/>
              <a:ext cx="9443798" cy="1280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MLOps mengurangi keterbatasan kemampuan teknis lintas ML model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906775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Kemampuan</a:t>
              </a: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 5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7501967"/>
              <a:ext cx="9443798" cy="1944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MLOps harus berupa praktik dalam bahasa, framework, platform, dan infrastructure-agnostic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552682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Kemampuan</a:t>
              </a: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 6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4045368"/>
            <a:ext cx="5736313" cy="1835583"/>
            <a:chOff x="0" y="0"/>
            <a:chExt cx="7648418" cy="244744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76200"/>
              <a:ext cx="7648418" cy="1386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FFFFFF"/>
                  </a:solidFill>
                  <a:latin typeface="Muli Bold"/>
                </a:rPr>
                <a:t>Pengenalan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29489"/>
              <a:ext cx="6167885" cy="617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138277"/>
            <a:ext cx="6832687" cy="5277651"/>
            <a:chOff x="0" y="0"/>
            <a:chExt cx="9110249" cy="70368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9110249" cy="1386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MLFLow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39014"/>
              <a:ext cx="7248283" cy="5197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Muli Regular"/>
                </a:rPr>
                <a:t>MLflow merupakan platform open source (library) guna manajemen lifecycle Machine Learning. Termasuk didalamnya experiment, reproducibility, deployment, dan central model registry. Dalam MLflow terdapat empat komponen: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255289" y="1798639"/>
            <a:ext cx="7082849" cy="7324133"/>
            <a:chOff x="0" y="0"/>
            <a:chExt cx="9443798" cy="976551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65284"/>
              <a:ext cx="9443798" cy="1280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Guna merekam dan kueri eksperimen: kode, data, konfigurasi, dan hasil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MLFlow Tracking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29570"/>
              <a:ext cx="9443798" cy="2607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Guna melakukan menghimpun kode data science dalam sebuah format guna mereproduksi “run” pada berbagai macam platform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654494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MLFlow Project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821398"/>
              <a:ext cx="9443798" cy="1944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Guna melakukan deploy model Machine Learning pada berbagai serving environment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746322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MLFlow Models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15977980" y="8311727"/>
            <a:ext cx="720315" cy="720315"/>
            <a:chOff x="0" y="0"/>
            <a:chExt cx="960421" cy="960421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4750" y="234750"/>
              <a:ext cx="490920" cy="490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225708"/>
            <a:ext cx="5385167" cy="1835583"/>
            <a:chOff x="0" y="0"/>
            <a:chExt cx="7180222" cy="244744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7180222" cy="1386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MLflow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39014"/>
              <a:ext cx="5712717" cy="608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44000" y="3673006"/>
            <a:ext cx="7082849" cy="2182048"/>
            <a:chOff x="0" y="0"/>
            <a:chExt cx="9443798" cy="290939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65284"/>
              <a:ext cx="9443798" cy="1944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Guna menyimpan, melakukan anotasi, menemukan, dan manajemen model dalam central repository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MLFLow Model Registry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5400000">
            <a:off x="11319892" y="1760497"/>
            <a:ext cx="6068260" cy="3927731"/>
            <a:chOff x="0" y="0"/>
            <a:chExt cx="1923367" cy="124491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r="r" b="b" t="t" l="l"/>
              <a:pathLst>
                <a:path h="1244915" w="1923367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2284803"/>
            <a:ext cx="7561107" cy="6540357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3334967"/>
            <a:ext cx="7788298" cy="3935109"/>
            <a:chOff x="0" y="0"/>
            <a:chExt cx="10384397" cy="524681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4634409"/>
              <a:ext cx="10384397" cy="612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6200"/>
              <a:ext cx="10384397" cy="4038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Praktek MLops Sederhana dengan MLflow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17615" y="7578487"/>
            <a:ext cx="2141685" cy="19917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5385167" cy="1835583"/>
            <a:chOff x="0" y="0"/>
            <a:chExt cx="7180222" cy="244744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7180222" cy="1386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Goal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39014"/>
              <a:ext cx="5712717" cy="608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235588"/>
            <a:ext cx="16230600" cy="269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Melatih model untuk melakukan segmentasi konsumen</a:t>
            </a:r>
          </a:p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Melakukan tracking terhadap aktivitas pembuatan model</a:t>
            </a:r>
          </a:p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Melakukan logging model dan artifact</a:t>
            </a:r>
          </a:p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Melakukan model staging ke fase production</a:t>
            </a:r>
          </a:p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Melakukan batch prediction dengan model pada fase production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9415151" cy="1835583"/>
            <a:chOff x="0" y="0"/>
            <a:chExt cx="12553535" cy="244744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12553535" cy="1386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Langkah Pengerjaan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39014"/>
              <a:ext cx="9987824" cy="608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235588"/>
            <a:ext cx="16230600" cy="649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Set MLflow Backend Server dengan PostgreSQL</a:t>
            </a:r>
          </a:p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Set MLflow</a:t>
            </a:r>
          </a:p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Melatih model untuk melakukan segmentasi konsumen</a:t>
            </a:r>
          </a:p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Melakukan tracking terhadap aktivitas pembuatan model</a:t>
            </a:r>
          </a:p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Melakukan logging model dan artifact</a:t>
            </a:r>
          </a:p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Melakukan model staging ke fase production</a:t>
            </a:r>
          </a:p>
          <a:p>
            <a:pPr marL="668035" indent="-334017" lvl="1">
              <a:lnSpc>
                <a:spcPts val="4331"/>
              </a:lnSpc>
              <a:buFont typeface="Arial"/>
              <a:buChar char="•"/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Melakukan batch prediction dengan model pada fase production </a:t>
            </a:r>
          </a:p>
          <a:p>
            <a:pPr>
              <a:lnSpc>
                <a:spcPts val="4331"/>
              </a:lnSpc>
            </a:pPr>
          </a:p>
          <a:p>
            <a:pPr>
              <a:lnSpc>
                <a:spcPts val="4331"/>
              </a:lnSpc>
            </a:pPr>
          </a:p>
          <a:p>
            <a:pPr>
              <a:lnSpc>
                <a:spcPts val="4331"/>
              </a:lnSpc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Note:</a:t>
            </a:r>
          </a:p>
          <a:p>
            <a:pPr>
              <a:lnSpc>
                <a:spcPts val="4331"/>
              </a:lnSpc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a. Pengerjaan langkah 1 dan 2 dijelaskan pada repository </a:t>
            </a:r>
            <a:r>
              <a:rPr lang="en-US" sz="3094" u="sng">
                <a:solidFill>
                  <a:srgbClr val="000000"/>
                </a:solidFill>
                <a:latin typeface="Open Sans Light"/>
              </a:rPr>
              <a:t>berikut</a:t>
            </a:r>
            <a:r>
              <a:rPr lang="en-US" sz="3094">
                <a:solidFill>
                  <a:srgbClr val="000000"/>
                </a:solidFill>
                <a:latin typeface="Open Sans Light"/>
              </a:rPr>
              <a:t> </a:t>
            </a:r>
          </a:p>
          <a:p>
            <a:pPr>
              <a:lnSpc>
                <a:spcPts val="4331"/>
              </a:lnSpc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b. Pengerjaan langkah 3 hingga 7 dijelaskan pada notebook </a:t>
            </a:r>
            <a:r>
              <a:rPr lang="en-US" sz="3094" u="sng">
                <a:solidFill>
                  <a:srgbClr val="000000"/>
                </a:solidFill>
                <a:latin typeface="Open Sans Light"/>
              </a:rPr>
              <a:t>berikut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38646" y="3263443"/>
            <a:ext cx="2988752" cy="1087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76359" y="3068592"/>
            <a:ext cx="1482941" cy="147754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466588" y="2871260"/>
            <a:ext cx="1852342" cy="191065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7271073" y="3113098"/>
            <a:ext cx="2777073" cy="138853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238646" y="5372960"/>
            <a:ext cx="1833837" cy="183383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925159" y="5372960"/>
            <a:ext cx="1762496" cy="204278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28700" y="2680210"/>
            <a:ext cx="5951626" cy="4926579"/>
            <a:chOff x="0" y="0"/>
            <a:chExt cx="7935502" cy="656877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4637446"/>
              <a:ext cx="7935502" cy="19313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48CD"/>
                  </a:solidFill>
                  <a:latin typeface="Muli Regular"/>
                </a:rPr>
                <a:t>Berikut software yang digunakan untuk membangun sistem MLOps dalam praktek kali ini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6200"/>
              <a:ext cx="7935502" cy="40577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Software Stack untuk MLOps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-1247112"/>
            <a:ext cx="2151110" cy="2000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8997">
            <a:off x="13325123" y="1331362"/>
            <a:ext cx="2629673" cy="10781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51912" y="7882898"/>
            <a:ext cx="2692088" cy="11037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6701427"/>
            <a:ext cx="2151110" cy="20005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12056" t="0" r="12056" b="0"/>
          <a:stretch>
            <a:fillRect/>
          </a:stretch>
        </p:blipFill>
        <p:spPr>
          <a:xfrm flipH="false" flipV="false" rot="0">
            <a:off x="1028700" y="2158165"/>
            <a:ext cx="7960894" cy="597067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267463" y="4033444"/>
            <a:ext cx="9030062" cy="215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Dalam bisnis, perusahaan anda memutuskan untuk berinvestasi pada penerapan Machine Learning untuk membantu dalam pengambilan keputusan.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-1247112"/>
            <a:ext cx="2151110" cy="2000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8997">
            <a:off x="13325123" y="1331362"/>
            <a:ext cx="2629673" cy="10781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51912" y="7882898"/>
            <a:ext cx="2692088" cy="11037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6701427"/>
            <a:ext cx="2151110" cy="20005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12500" r="0" b="12500"/>
          <a:stretch>
            <a:fillRect/>
          </a:stretch>
        </p:blipFill>
        <p:spPr>
          <a:xfrm flipH="false" flipV="false" rot="0">
            <a:off x="1028700" y="2158165"/>
            <a:ext cx="7960894" cy="597067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456694" y="4311259"/>
            <a:ext cx="9197215" cy="1607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Kemudian, anda memutuskan untuk merekrut rekan-rekan data scientist untuk mengimplementasikan hal tersebut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-1247112"/>
            <a:ext cx="2151110" cy="2000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71782" y="9329554"/>
            <a:ext cx="2151110" cy="2000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8997">
            <a:off x="13325123" y="1331362"/>
            <a:ext cx="2629673" cy="10781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42556" y="8225798"/>
            <a:ext cx="2692088" cy="11037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71782" y="7044327"/>
            <a:ext cx="2151110" cy="20005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2158165"/>
            <a:ext cx="7960894" cy="597067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456694" y="4008244"/>
            <a:ext cx="9178165" cy="269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Dengan tim yang anda miliki, anda merencanakan untuk membuat model Machine Learning yang sesuai dengan kebutuhan anda. Sebagai contoh anda ingin melakukan segmentasi konsumen berdasarkan karakteristik nya.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-1247112"/>
            <a:ext cx="2151110" cy="2000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8986654"/>
            <a:ext cx="2151110" cy="2000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8997">
            <a:off x="13325123" y="1331362"/>
            <a:ext cx="2629673" cy="10781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51912" y="7882898"/>
            <a:ext cx="2692088" cy="11037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381139" y="6701427"/>
            <a:ext cx="2151110" cy="20005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9892" t="0" r="9892" b="0"/>
          <a:stretch>
            <a:fillRect/>
          </a:stretch>
        </p:blipFill>
        <p:spPr>
          <a:xfrm flipH="false" flipV="false" rot="0">
            <a:off x="1028700" y="2158165"/>
            <a:ext cx="7960894" cy="597067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081260" y="3225409"/>
            <a:ext cx="9178165" cy="377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Tim anda bekerja keras untuk membuat model segmentasi yang representatif, dan setelah berkali-kali mencoba, akhirnya model diperoleh dengan hasil metriks yang baik. Akhirnya, anda memutuskan bahwa model segmentasi tersebut dapat dipergunakan untuk memprediksi segmentasi pelanggan anda.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-1247112"/>
            <a:ext cx="2151110" cy="2000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79980" y="9400648"/>
            <a:ext cx="2151110" cy="2000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8997">
            <a:off x="13325123" y="1331362"/>
            <a:ext cx="2629673" cy="10781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50754" y="8296892"/>
            <a:ext cx="2692088" cy="11037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79980" y="7115420"/>
            <a:ext cx="2151110" cy="20005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2158165"/>
            <a:ext cx="7960894" cy="597067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09835" y="4033444"/>
            <a:ext cx="9178165" cy="2693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Setelah beberapa waktu, anda menyadari bahwa karakter pelanggan anda mulai berubah, hal ini membuat model yang anda gunakan tidak layak lagi untuk melakukan segmentasi, lalu yang anda bayangkan bahwa....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2638" t="0" r="2638" b="0"/>
          <a:stretch>
            <a:fillRect/>
          </a:stretch>
        </p:blipFill>
        <p:spPr>
          <a:xfrm flipH="false" flipV="false" rot="0">
            <a:off x="1028700" y="1870445"/>
            <a:ext cx="7960894" cy="6303231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8493458" y="7774112"/>
            <a:ext cx="1301084" cy="1045560"/>
            <a:chOff x="0" y="0"/>
            <a:chExt cx="812800" cy="653172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653172"/>
            </a:xfrm>
            <a:custGeom>
              <a:avLst/>
              <a:gdLst/>
              <a:ahLst/>
              <a:cxnLst/>
              <a:rect r="r" b="b" t="t" l="l"/>
              <a:pathLst>
                <a:path h="653172" w="812800">
                  <a:moveTo>
                    <a:pt x="303468" y="0"/>
                  </a:moveTo>
                  <a:lnTo>
                    <a:pt x="509332" y="0"/>
                  </a:lnTo>
                  <a:cubicBezTo>
                    <a:pt x="676933" y="0"/>
                    <a:pt x="812800" y="135867"/>
                    <a:pt x="812800" y="303468"/>
                  </a:cubicBezTo>
                  <a:lnTo>
                    <a:pt x="812800" y="349703"/>
                  </a:lnTo>
                  <a:cubicBezTo>
                    <a:pt x="812800" y="517304"/>
                    <a:pt x="676933" y="653172"/>
                    <a:pt x="509332" y="653172"/>
                  </a:cubicBezTo>
                  <a:lnTo>
                    <a:pt x="303468" y="653172"/>
                  </a:lnTo>
                  <a:cubicBezTo>
                    <a:pt x="135867" y="653172"/>
                    <a:pt x="0" y="517304"/>
                    <a:pt x="0" y="349703"/>
                  </a:cubicBezTo>
                  <a:lnTo>
                    <a:pt x="0" y="303468"/>
                  </a:lnTo>
                  <a:cubicBezTo>
                    <a:pt x="0" y="135867"/>
                    <a:pt x="135867" y="0"/>
                    <a:pt x="3034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609475"/>
            <a:ext cx="2151110" cy="20005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98918" y="-1247112"/>
            <a:ext cx="2151110" cy="20005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61317" y="9331694"/>
            <a:ext cx="2151110" cy="20005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8997">
            <a:off x="13325123" y="1331362"/>
            <a:ext cx="2629673" cy="107816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32091" y="8227938"/>
            <a:ext cx="2692088" cy="11037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61317" y="7046467"/>
            <a:ext cx="2151110" cy="200053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144000" y="3496871"/>
            <a:ext cx="8420778" cy="323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1"/>
              </a:lnSpc>
            </a:pPr>
            <a:r>
              <a:rPr lang="en-US" sz="3094">
                <a:solidFill>
                  <a:srgbClr val="000000"/>
                </a:solidFill>
                <a:latin typeface="Open Sans Light"/>
              </a:rPr>
              <a:t>Pada tahapan sebelumnya, anda dan tim data scientist berfokus pada pembuatan model dan bagaimana model tersebut digunakan, namun setelah melihat fenomena ini, </a:t>
            </a:r>
            <a:r>
              <a:rPr lang="en-US" sz="3094">
                <a:solidFill>
                  <a:srgbClr val="000000"/>
                </a:solidFill>
                <a:latin typeface="Open Sans Light Bold"/>
              </a:rPr>
              <a:t>anda sadar bahwa implementasi Machine Learning tidak berhenti pada fase deployment</a:t>
            </a:r>
            <a:r>
              <a:rPr lang="en-US" sz="3094">
                <a:solidFill>
                  <a:srgbClr val="000000"/>
                </a:solidFill>
                <a:latin typeface="Open Sans Light"/>
              </a:rPr>
              <a:t>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1855" r="0" b="23144"/>
          <a:stretch>
            <a:fillRect/>
          </a:stretch>
        </p:blipFill>
        <p:spPr>
          <a:xfrm flipH="false" flipV="false" rot="0">
            <a:off x="1028700" y="2158165"/>
            <a:ext cx="7960894" cy="59706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225708"/>
            <a:ext cx="6832687" cy="1835583"/>
            <a:chOff x="0" y="0"/>
            <a:chExt cx="9110249" cy="244744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9110249" cy="1386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Permasalahan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39014"/>
              <a:ext cx="7248283" cy="608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69564" y="1481434"/>
            <a:ext cx="7844934" cy="7324133"/>
            <a:chOff x="0" y="0"/>
            <a:chExt cx="10459912" cy="976551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65284"/>
              <a:ext cx="10459912" cy="12803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Membuat model dari awal membutuhkan banyak usaha dan waktu.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10459912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Time Consuming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729570"/>
              <a:ext cx="10459912" cy="1944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Pembuatan model bersifat eksperimental, dimana model yang kita buat sebelumnya bisa menjadi titik awal yang efisien dan efektif.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654494"/>
              <a:ext cx="10459912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Experimental/ Reusability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157627"/>
              <a:ext cx="10459912" cy="2607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Project ML biasanya melibatkan banyak pemangku kepentingan didalamnya. Hal ini dapat mengakibatkan kesenjangan dari segi bisnis dan teknikal.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082551"/>
              <a:ext cx="10459912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Multi-function Team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126970"/>
            <a:ext cx="6832687" cy="1835583"/>
            <a:chOff x="0" y="0"/>
            <a:chExt cx="9110249" cy="244744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9110249" cy="1386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>
                  <a:solidFill>
                    <a:srgbClr val="0048CD"/>
                  </a:solidFill>
                  <a:latin typeface="Muli Bold"/>
                </a:rPr>
                <a:t>Permasalahan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39014"/>
              <a:ext cx="7248283" cy="608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89962" y="829571"/>
            <a:ext cx="9210261" cy="7868918"/>
            <a:chOff x="0" y="0"/>
            <a:chExt cx="3807918" cy="32533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r="r" b="b" t="t" l="l"/>
              <a:pathLst>
                <a:path h="3253350" w="3807919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334126" y="829571"/>
            <a:ext cx="8925174" cy="8627858"/>
            <a:chOff x="0" y="0"/>
            <a:chExt cx="3690051" cy="3567128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r="r" b="b" t="t" l="l"/>
              <a:pathLst>
                <a:path h="3567128" w="3690051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144000" y="2703567"/>
            <a:ext cx="7082849" cy="6328476"/>
            <a:chOff x="0" y="0"/>
            <a:chExt cx="9443798" cy="843796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965284"/>
              <a:ext cx="9443798" cy="1944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Aktivitas Deployment dan Maintain model ML dapat melibatkan proses yang panjang.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Deployment Complexity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4393341"/>
              <a:ext cx="9443798" cy="1944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uli Regular"/>
                </a:rPr>
                <a:t>Kebanyakan model di fase production mengalami penurunan performa setelah beberapa waktu.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318265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75C7FB"/>
                  </a:solidFill>
                  <a:latin typeface="Inknut Antiqua Medium"/>
                </a:rPr>
                <a:t>Model Decay/ Monitoring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821398"/>
              <a:ext cx="9443798" cy="616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746322"/>
              <a:ext cx="9443798" cy="7967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DAFGpVen_fM</dc:identifier>
  <dcterms:modified xsi:type="dcterms:W3CDTF">2011-08-01T06:04:30Z</dcterms:modified>
  <cp:revision>1</cp:revision>
  <dc:title>Blue and White Illustrative Technology Startup Pitch Deck Responsive Presentation</dc:title>
</cp:coreProperties>
</file>